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8" r:id="rId5"/>
  </p:sldMasterIdLst>
  <p:notesMasterIdLst>
    <p:notesMasterId r:id="rId16"/>
  </p:notesMasterIdLst>
  <p:handoutMasterIdLst>
    <p:handoutMasterId r:id="rId17"/>
  </p:handoutMasterIdLst>
  <p:sldIdLst>
    <p:sldId id="270" r:id="rId6"/>
    <p:sldId id="260" r:id="rId7"/>
    <p:sldId id="283" r:id="rId8"/>
    <p:sldId id="282" r:id="rId9"/>
    <p:sldId id="284" r:id="rId10"/>
    <p:sldId id="285" r:id="rId11"/>
    <p:sldId id="332" r:id="rId12"/>
    <p:sldId id="333" r:id="rId13"/>
    <p:sldId id="334" r:id="rId14"/>
    <p:sldId id="33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SemiBold" panose="00000700000000000000" pitchFamily="2" charset="0"/>
      <p:bold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226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91" y="91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</a:t>
            </a:r>
            <a:r>
              <a:rPr lang="nl-BE" b="1" dirty="0"/>
              <a:t>absolute waarde functie </a:t>
            </a:r>
            <a:r>
              <a:rPr lang="nl-BE" dirty="0"/>
              <a:t>is de functie die een gegeven getal x afbeeldt op x zelf als x een positief getal is, op −x als x een negatief getal is.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736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Zowel de floor als de </a:t>
            </a:r>
            <a:r>
              <a:rPr lang="nl-BE" dirty="0" err="1"/>
              <a:t>ceiling</a:t>
            </a:r>
            <a:r>
              <a:rPr lang="nl-BE" dirty="0"/>
              <a:t> functie zijn discontinue functies. Voor beide functies vertoont de grafiek meerdere sprongen.</a:t>
            </a:r>
          </a:p>
          <a:p>
            <a:endParaRPr lang="nl-BE" dirty="0"/>
          </a:p>
          <a:p>
            <a:r>
              <a:rPr lang="nl-BE" dirty="0"/>
              <a:t>De floor-functie beeldt een reëel getal x af op het dichtstbij gelegen geheel getal </a:t>
            </a:r>
            <a:r>
              <a:rPr lang="nl-BE" dirty="0" err="1"/>
              <a:t>z</a:t>
            </a:r>
            <a:r>
              <a:rPr lang="nl-BE" dirty="0"/>
              <a:t>, met </a:t>
            </a:r>
            <a:r>
              <a:rPr lang="nl-BE" dirty="0" err="1"/>
              <a:t>z</a:t>
            </a:r>
            <a:r>
              <a:rPr lang="nl-BE" dirty="0"/>
              <a:t> ≤ x. De floor functie rondt m.a.w. af naar beneden.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983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Analoog aan de floor functie beeldt de </a:t>
            </a:r>
            <a:r>
              <a:rPr lang="nl-BE" dirty="0" err="1"/>
              <a:t>ceiling</a:t>
            </a:r>
            <a:r>
              <a:rPr lang="nl-BE" dirty="0"/>
              <a:t>-functie een reëel getal x af op het dichtstbij gelegen geheel getal </a:t>
            </a:r>
            <a:r>
              <a:rPr lang="nl-BE" dirty="0" err="1"/>
              <a:t>z</a:t>
            </a:r>
            <a:r>
              <a:rPr lang="nl-BE" dirty="0"/>
              <a:t>, maar deze keer moet </a:t>
            </a:r>
            <a:r>
              <a:rPr lang="nl-BE" dirty="0" err="1"/>
              <a:t>z</a:t>
            </a:r>
            <a:r>
              <a:rPr lang="nl-BE" dirty="0"/>
              <a:t> ≥ x. De </a:t>
            </a:r>
            <a:r>
              <a:rPr lang="nl-BE" dirty="0" err="1"/>
              <a:t>ceiling</a:t>
            </a:r>
            <a:r>
              <a:rPr lang="nl-BE" dirty="0"/>
              <a:t> functie rondt m.a.w. af naar boven.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213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Analoog aan de floor functie beeldt de </a:t>
            </a:r>
            <a:r>
              <a:rPr lang="nl-BE" dirty="0" err="1"/>
              <a:t>ceiling</a:t>
            </a:r>
            <a:r>
              <a:rPr lang="nl-BE" dirty="0"/>
              <a:t>-functie een reëel getal x af op het dichtstbij gelegen geheel getal </a:t>
            </a:r>
            <a:r>
              <a:rPr lang="nl-BE" dirty="0" err="1"/>
              <a:t>z</a:t>
            </a:r>
            <a:r>
              <a:rPr lang="nl-BE" dirty="0"/>
              <a:t>, maar deze keer moet </a:t>
            </a:r>
            <a:r>
              <a:rPr lang="nl-BE" dirty="0" err="1"/>
              <a:t>z</a:t>
            </a:r>
            <a:r>
              <a:rPr lang="nl-BE" dirty="0"/>
              <a:t> ≥ x. De </a:t>
            </a:r>
            <a:r>
              <a:rPr lang="nl-BE" dirty="0" err="1"/>
              <a:t>ceiling</a:t>
            </a:r>
            <a:r>
              <a:rPr lang="nl-BE" dirty="0"/>
              <a:t> functie rondt m.a.w. af naar boven.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66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FFE9-9DB3-43DD-ABC9-9EFD1CE31FE2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0839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D0C-128C-4FCB-A804-D28BF73D7C0F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2073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252-5B3B-4CDD-846A-084CD96F99B8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220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FB3-B3CF-4A11-872B-AB4A3711FB03}" type="datetime1">
              <a:rPr lang="nl-BE" smtClean="0"/>
              <a:t>1/12/2023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5126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91BA-3A0D-4F3A-B0C7-3C7EDDD05E78}" type="datetime1">
              <a:rPr lang="nl-BE" smtClean="0"/>
              <a:t>1/12/2023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738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AE46-1A41-4A00-A2CB-EDDCBE45EDC1}" type="datetime1">
              <a:rPr lang="nl-BE" smtClean="0"/>
              <a:t>1/12/2023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4502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1FB1-D8C4-43C8-A11C-D14263B48D6E}" type="datetime1">
              <a:rPr lang="nl-BE" smtClean="0"/>
              <a:t>1/12/2023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9779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79ED-7723-47AC-96AF-786820394240}" type="datetime1">
              <a:rPr lang="nl-BE" smtClean="0"/>
              <a:t>1/12/2023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24355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3F91-2A6A-42EF-983E-CFE2326D1F44}" type="datetime1">
              <a:rPr lang="nl-BE" smtClean="0"/>
              <a:t>1/12/2023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1668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97EA-767D-4704-BE24-1AD1F00A3FA6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5011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0C77-5EF2-4766-8856-A75AC701C308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429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B28BE-8809-440A-ADC5-07DFCD437642}" type="datetime1">
              <a:rPr lang="nl-BE" smtClean="0"/>
              <a:t>1/12/2023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623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210312" y="1597819"/>
            <a:ext cx="8933688" cy="1102519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IT Fundamentals hoofdstuk 1</a:t>
            </a:r>
            <a:r>
              <a:rPr lang="nl-BE" dirty="0"/>
              <a:t>0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29" y="2570400"/>
            <a:ext cx="4741643" cy="758328"/>
          </a:xfrm>
        </p:spPr>
        <p:txBody>
          <a:bodyPr>
            <a:noAutofit/>
          </a:bodyPr>
          <a:lstStyle/>
          <a:p>
            <a:pPr algn="ctr"/>
            <a:r>
              <a:rPr lang="nl-BE" dirty="0"/>
              <a:t>Bijzondere functies</a:t>
            </a:r>
            <a:endParaRPr lang="nl-B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700836"/>
            <a:ext cx="7886700" cy="3263504"/>
          </a:xfrm>
        </p:spPr>
        <p:txBody>
          <a:bodyPr>
            <a:normAutofit/>
          </a:bodyPr>
          <a:lstStyle/>
          <a:p>
            <a:r>
              <a:rPr lang="nl-BE" sz="1500" dirty="0"/>
              <a:t>Oplossing oefening 2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10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b="9309"/>
          <a:stretch/>
        </p:blipFill>
        <p:spPr>
          <a:xfrm>
            <a:off x="3419101" y="756800"/>
            <a:ext cx="4067549" cy="43664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EDBF4B-EAA3-2DCA-AFE2-F3ED42AB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94943"/>
            <a:ext cx="7886700" cy="851743"/>
          </a:xfrm>
        </p:spPr>
        <p:txBody>
          <a:bodyPr>
            <a:normAutofit/>
          </a:bodyPr>
          <a:lstStyle/>
          <a:p>
            <a:pPr lvl="0"/>
            <a:r>
              <a:rPr lang="nl-BE" sz="2800" b="1" dirty="0">
                <a:solidFill>
                  <a:schemeClr val="tx1"/>
                </a:solidFill>
                <a:latin typeface="+mj-lt"/>
              </a:rPr>
              <a:t>10.3. Oefeningen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681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799" y="1393399"/>
            <a:ext cx="8146627" cy="359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 dirty="0"/>
              <a:t>10.1. Absolute waarde functie</a:t>
            </a:r>
          </a:p>
          <a:p>
            <a:pPr marL="457200" lvl="1" indent="0">
              <a:buNone/>
            </a:pPr>
            <a:r>
              <a:rPr lang="nl-BE" dirty="0"/>
              <a:t>10.2. Floor en </a:t>
            </a:r>
            <a:r>
              <a:rPr lang="nl-BE" dirty="0" err="1"/>
              <a:t>ceiling</a:t>
            </a:r>
            <a:r>
              <a:rPr lang="nl-BE" dirty="0"/>
              <a:t> functie</a:t>
            </a:r>
            <a:endParaRPr lang="nl-BE" baseline="-25000" dirty="0"/>
          </a:p>
          <a:p>
            <a:pPr marL="457200" lvl="1" indent="0">
              <a:buNone/>
            </a:pPr>
            <a:r>
              <a:rPr lang="nl-BE" dirty="0"/>
              <a:t>10.3. </a:t>
            </a:r>
            <a:r>
              <a:rPr lang="nl-BE"/>
              <a:t>Oefeningen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lang="nl-BE" dirty="0"/>
              <a:t>	</a:t>
            </a:r>
          </a:p>
          <a:p>
            <a:pPr marL="457200" lvl="1" indent="0">
              <a:buNone/>
            </a:pPr>
            <a:r>
              <a:rPr lang="nl-BE" dirty="0"/>
              <a:t>	</a:t>
            </a: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Eindige velden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10.1. Absolute waarde functie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22693" y="1199924"/>
            <a:ext cx="8621307" cy="394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Domein:		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Beeld: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  <a:endParaRPr lang="nl-BE" sz="1600" dirty="0">
              <a:solidFill>
                <a:schemeClr val="tx1"/>
              </a:solidFill>
            </a:endParaRPr>
          </a:p>
          <a:p>
            <a:pPr lvl="2"/>
            <a:r>
              <a:rPr lang="nl-BE" sz="1600" dirty="0" err="1">
                <a:solidFill>
                  <a:schemeClr val="tx1"/>
                </a:solidFill>
              </a:rPr>
              <a:t>abs</a:t>
            </a:r>
            <a:r>
              <a:rPr lang="nl-BE" sz="1600" dirty="0">
                <a:solidFill>
                  <a:schemeClr val="tx1"/>
                </a:solidFill>
              </a:rPr>
              <a:t>(7) = 7</a:t>
            </a:r>
          </a:p>
          <a:p>
            <a:pPr lvl="2"/>
            <a:r>
              <a:rPr lang="nl-BE" sz="1600" dirty="0" err="1">
                <a:solidFill>
                  <a:schemeClr val="tx1"/>
                </a:solidFill>
              </a:rPr>
              <a:t>abs</a:t>
            </a:r>
            <a:r>
              <a:rPr lang="nl-BE" sz="1600" dirty="0">
                <a:solidFill>
                  <a:schemeClr val="tx1"/>
                </a:solidFill>
              </a:rPr>
              <a:t>(-13) = 13</a:t>
            </a: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CFA0497-06EA-15D8-3873-64C6278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38" y="1199924"/>
            <a:ext cx="6093524" cy="113348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7BB5BED-544F-4585-2F73-C27400E60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571750"/>
            <a:ext cx="2589562" cy="247095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843800D-AD3D-9D2C-438E-EDD12EF08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38" y="2572980"/>
            <a:ext cx="1411926" cy="30192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21124E3-F79D-2DB5-D8D4-863A30FE7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239" y="3099474"/>
            <a:ext cx="1116362" cy="38677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D5BF3AC-ED7E-E487-FF30-46448CF9E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1" y="3114476"/>
            <a:ext cx="409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3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Bijzondere functies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0760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10.2. Floor en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ceiling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functie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22693" y="1001303"/>
            <a:ext cx="8621307" cy="4057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10.2.1. De functie floor</a:t>
            </a:r>
          </a:p>
          <a:p>
            <a:pPr marL="0" indent="0">
              <a:buNone/>
            </a:pPr>
            <a:endParaRPr lang="nl-BE" sz="8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  <a:r>
              <a:rPr lang="nl-BE" sz="1900" dirty="0">
                <a:solidFill>
                  <a:schemeClr val="tx1"/>
                </a:solidFill>
              </a:rPr>
              <a:t>De </a:t>
            </a:r>
            <a:r>
              <a:rPr lang="nl-BE" sz="1900" b="1" dirty="0">
                <a:solidFill>
                  <a:schemeClr val="tx1"/>
                </a:solidFill>
              </a:rPr>
              <a:t>floor</a:t>
            </a:r>
            <a:r>
              <a:rPr lang="nl-BE" sz="1900" dirty="0">
                <a:solidFill>
                  <a:schemeClr val="tx1"/>
                </a:solidFill>
              </a:rPr>
              <a:t>-functie is de functie met functievoorschrift:</a:t>
            </a:r>
            <a:endParaRPr lang="nl-BE" sz="19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Domein:	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Beeld: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</a:p>
          <a:p>
            <a:r>
              <a:rPr lang="nl-BE" sz="1600" dirty="0">
                <a:solidFill>
                  <a:schemeClr val="tx1"/>
                </a:solidFill>
              </a:rPr>
              <a:t>floor(-0,5) = -1</a:t>
            </a:r>
          </a:p>
          <a:p>
            <a:r>
              <a:rPr lang="nl-BE" sz="1600" dirty="0">
                <a:solidFill>
                  <a:schemeClr val="tx1"/>
                </a:solidFill>
              </a:rPr>
              <a:t>floor(2,77) = 2</a:t>
            </a:r>
          </a:p>
          <a:p>
            <a:r>
              <a:rPr lang="nl-BE" sz="1600" dirty="0">
                <a:solidFill>
                  <a:schemeClr val="tx1"/>
                </a:solidFill>
              </a:rPr>
              <a:t>floor(-4,9) = -5 </a:t>
            </a:r>
          </a:p>
          <a:p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6107C57-DDBD-01B1-FD74-5559C183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57" y="1878445"/>
            <a:ext cx="7123178" cy="43980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C1E00F3-8E7A-2B2D-DBAB-8AACCC6C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85" y="2697125"/>
            <a:ext cx="1438275" cy="25624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BC91A03-F1F4-D11F-F549-CEFA77B7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285" y="3275974"/>
            <a:ext cx="1267778" cy="27109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11D6D20C-6ED3-0DBA-8A86-94941BB66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735" y="2697125"/>
            <a:ext cx="2813685" cy="23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Bijzondere functies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0760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10.2. Floor en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ceiling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functie (vervolg)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22693" y="1001303"/>
            <a:ext cx="8621307" cy="4057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10.2.2. De functie </a:t>
            </a:r>
            <a:r>
              <a:rPr lang="nl-BE" sz="1600" b="1" dirty="0" err="1">
                <a:solidFill>
                  <a:srgbClr val="92D050"/>
                </a:solidFill>
              </a:rPr>
              <a:t>ceiling</a:t>
            </a: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  <a:r>
              <a:rPr lang="nl-BE" sz="1900" dirty="0">
                <a:solidFill>
                  <a:schemeClr val="tx1"/>
                </a:solidFill>
              </a:rPr>
              <a:t>De </a:t>
            </a:r>
            <a:r>
              <a:rPr lang="nl-BE" sz="1900" b="1" dirty="0" err="1">
                <a:solidFill>
                  <a:schemeClr val="tx1"/>
                </a:solidFill>
              </a:rPr>
              <a:t>ceiling</a:t>
            </a:r>
            <a:r>
              <a:rPr lang="nl-BE" sz="1900" dirty="0">
                <a:solidFill>
                  <a:schemeClr val="tx1"/>
                </a:solidFill>
              </a:rPr>
              <a:t>-functie is de functie met functievoorschrift:</a:t>
            </a:r>
            <a:endParaRPr lang="nl-BE" sz="19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Domein:	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Beeld: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</a:p>
          <a:p>
            <a:r>
              <a:rPr lang="nl-BE" sz="1600" dirty="0" err="1">
                <a:solidFill>
                  <a:schemeClr val="tx1"/>
                </a:solidFill>
              </a:rPr>
              <a:t>ceiling</a:t>
            </a:r>
            <a:r>
              <a:rPr lang="nl-BE" sz="1600" dirty="0">
                <a:solidFill>
                  <a:schemeClr val="tx1"/>
                </a:solidFill>
              </a:rPr>
              <a:t>(-0,5) = 0</a:t>
            </a:r>
          </a:p>
          <a:p>
            <a:r>
              <a:rPr lang="nl-BE" sz="1600" dirty="0" err="1">
                <a:solidFill>
                  <a:schemeClr val="tx1"/>
                </a:solidFill>
              </a:rPr>
              <a:t>ceiling</a:t>
            </a:r>
            <a:r>
              <a:rPr lang="nl-BE" sz="1600" dirty="0">
                <a:solidFill>
                  <a:schemeClr val="tx1"/>
                </a:solidFill>
              </a:rPr>
              <a:t>(2,77) = 3</a:t>
            </a:r>
          </a:p>
          <a:p>
            <a:r>
              <a:rPr lang="nl-BE" sz="1600" dirty="0" err="1">
                <a:solidFill>
                  <a:schemeClr val="tx1"/>
                </a:solidFill>
              </a:rPr>
              <a:t>ceiling</a:t>
            </a:r>
            <a:r>
              <a:rPr lang="nl-BE" sz="1600" dirty="0">
                <a:solidFill>
                  <a:schemeClr val="tx1"/>
                </a:solidFill>
              </a:rPr>
              <a:t>(-4,9) = -4 </a:t>
            </a:r>
          </a:p>
          <a:p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847F4F4-36ED-6CA0-785A-EBB99BE2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93" y="1988090"/>
            <a:ext cx="7032308" cy="40184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8D9AC27-6A36-DC07-FDD5-AB5C3008E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893" y="2713872"/>
            <a:ext cx="1563053" cy="26976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8C437AF-9DD2-DD68-A714-EF65CD9A8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893" y="3268688"/>
            <a:ext cx="1563053" cy="33679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5D8AA10-4424-1E06-F036-7EC4E32E2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855" y="2753565"/>
            <a:ext cx="2823686" cy="23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Bijzondere functies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0760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10.3. Oefeningen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22693" y="1001303"/>
            <a:ext cx="8621307" cy="4057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BF467E-5183-4C1B-F7E3-EC550019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" y="1001303"/>
            <a:ext cx="7819226" cy="32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764"/>
            <a:ext cx="7886700" cy="994172"/>
          </a:xfrm>
        </p:spPr>
        <p:txBody>
          <a:bodyPr>
            <a:normAutofit/>
          </a:bodyPr>
          <a:lstStyle/>
          <a:p>
            <a:pPr lvl="0"/>
            <a:r>
              <a:rPr lang="nl-BE" sz="2800" b="1" dirty="0">
                <a:solidFill>
                  <a:schemeClr val="tx1"/>
                </a:solidFill>
                <a:latin typeface="+mj-lt"/>
              </a:rPr>
              <a:t>10.3. Oefeningen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990396"/>
            <a:ext cx="7886700" cy="3263504"/>
          </a:xfrm>
        </p:spPr>
        <p:txBody>
          <a:bodyPr>
            <a:normAutofit/>
          </a:bodyPr>
          <a:lstStyle/>
          <a:p>
            <a:r>
              <a:rPr lang="nl-BE" sz="1500" dirty="0"/>
              <a:t>Oplossing oefening 1: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7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18" y="1046560"/>
            <a:ext cx="4503182" cy="41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2409860"/>
          </a:xfrm>
        </p:spPr>
        <p:txBody>
          <a:bodyPr>
            <a:normAutofit/>
          </a:bodyPr>
          <a:lstStyle/>
          <a:p>
            <a:r>
              <a:rPr lang="nl-BE" sz="1500" dirty="0"/>
              <a:t>Oplossing oefening 2: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8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b="6676"/>
          <a:stretch/>
        </p:blipFill>
        <p:spPr>
          <a:xfrm>
            <a:off x="2861310" y="1137762"/>
            <a:ext cx="3655939" cy="38276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9EC77B-4884-A2FE-ED9C-531DBF24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64"/>
            <a:ext cx="7886700" cy="994172"/>
          </a:xfrm>
        </p:spPr>
        <p:txBody>
          <a:bodyPr>
            <a:normAutofit/>
          </a:bodyPr>
          <a:lstStyle/>
          <a:p>
            <a:pPr lvl="0"/>
            <a:r>
              <a:rPr lang="nl-BE" sz="2800" b="1" dirty="0">
                <a:solidFill>
                  <a:schemeClr val="tx1"/>
                </a:solidFill>
                <a:latin typeface="+mj-lt"/>
              </a:rPr>
              <a:t>10.3. Oefeningen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06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07720"/>
            <a:ext cx="7886700" cy="2668940"/>
          </a:xfrm>
        </p:spPr>
        <p:txBody>
          <a:bodyPr>
            <a:normAutofit/>
          </a:bodyPr>
          <a:lstStyle/>
          <a:p>
            <a:r>
              <a:rPr lang="nl-BE" sz="1500" dirty="0"/>
              <a:t>Oplossing oefening 2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9</a:t>
            </a:fld>
            <a:endParaRPr lang="nl-BE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7868"/>
          <a:stretch/>
        </p:blipFill>
        <p:spPr>
          <a:xfrm>
            <a:off x="3587591" y="866507"/>
            <a:ext cx="4090103" cy="444769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34C5598-C9C1-42F0-4E76-5DE290F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64"/>
            <a:ext cx="7886700" cy="851743"/>
          </a:xfrm>
        </p:spPr>
        <p:txBody>
          <a:bodyPr>
            <a:normAutofit/>
          </a:bodyPr>
          <a:lstStyle/>
          <a:p>
            <a:pPr lvl="0"/>
            <a:r>
              <a:rPr lang="nl-BE" sz="2800" b="1" dirty="0">
                <a:solidFill>
                  <a:schemeClr val="tx1"/>
                </a:solidFill>
                <a:latin typeface="+mj-lt"/>
              </a:rPr>
              <a:t>10.3. Oefeningen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784277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Props1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F9E6E7-DC51-4FC2-AE4D-78408A9E4A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6eb54-0917-4efa-8878-6692b34b84b2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28608-7CCC-4E22-9A80-385A6517EFF1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929d02b3-f3c2-44ca-b4e3-fc3bcc48869c"/>
    <ds:schemaRef ds:uri="http://schemas.microsoft.com/office/2006/documentManagement/types"/>
    <ds:schemaRef ds:uri="http://purl.org/dc/dcmitype/"/>
    <ds:schemaRef ds:uri="e5c8a867-5e9e-45bc-98fd-27960d5e5c5d"/>
    <ds:schemaRef ds:uri="http://schemas.microsoft.com/office/2006/metadata/properties"/>
    <ds:schemaRef ds:uri="http://purl.org/dc/terms/"/>
    <ds:schemaRef ds:uri="7326eb54-0917-4efa-8878-6692b34b84b2"/>
    <ds:schemaRef ds:uri="7b829dc0-3b93-4cd6-b683-15c974c1c0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17917</TotalTime>
  <Words>407</Words>
  <Application>Microsoft Office PowerPoint</Application>
  <PresentationFormat>Diavoorstelling (16:9)</PresentationFormat>
  <Paragraphs>133</Paragraphs>
  <Slides>10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8" baseType="lpstr">
      <vt:lpstr>Montserrat SemiBold</vt:lpstr>
      <vt:lpstr>Calibri Light</vt:lpstr>
      <vt:lpstr>Arial</vt:lpstr>
      <vt:lpstr>Calibri</vt:lpstr>
      <vt:lpstr>Montserrat Semi</vt:lpstr>
      <vt:lpstr>Montserrat ExtraBold</vt:lpstr>
      <vt:lpstr>Kantoorthema</vt:lpstr>
      <vt:lpstr>1_Kantoorthema</vt:lpstr>
      <vt:lpstr>IT Fundamentals hoofdstuk 10</vt:lpstr>
      <vt:lpstr>PowerPoint-presentatie</vt:lpstr>
      <vt:lpstr>PowerPoint-presentatie</vt:lpstr>
      <vt:lpstr>PowerPoint-presentatie</vt:lpstr>
      <vt:lpstr>PowerPoint-presentatie</vt:lpstr>
      <vt:lpstr>PowerPoint-presentatie</vt:lpstr>
      <vt:lpstr>10.3. Oefeningen (vervolg) </vt:lpstr>
      <vt:lpstr>10.3. Oefeningen (vervolg) </vt:lpstr>
      <vt:lpstr>10.3. Oefeningen (vervolg) </vt:lpstr>
      <vt:lpstr>10.3. Oefeningen (vervolg) 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Nathalie Declercq</cp:lastModifiedBy>
  <cp:revision>115</cp:revision>
  <cp:lastPrinted>2018-07-26T13:38:51Z</cp:lastPrinted>
  <dcterms:created xsi:type="dcterms:W3CDTF">2018-08-07T08:19:18Z</dcterms:created>
  <dcterms:modified xsi:type="dcterms:W3CDTF">2023-12-01T09:01:00Z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</Properties>
</file>